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20" r:id="rId3"/>
    <p:sldId id="321" r:id="rId4"/>
    <p:sldId id="315" r:id="rId5"/>
    <p:sldId id="334" r:id="rId6"/>
    <p:sldId id="316" r:id="rId7"/>
    <p:sldId id="323" r:id="rId8"/>
    <p:sldId id="314" r:id="rId9"/>
    <p:sldId id="324" r:id="rId10"/>
    <p:sldId id="327" r:id="rId11"/>
    <p:sldId id="335" r:id="rId12"/>
    <p:sldId id="333" r:id="rId13"/>
    <p:sldId id="318" r:id="rId14"/>
    <p:sldId id="325" r:id="rId15"/>
    <p:sldId id="330" r:id="rId16"/>
    <p:sldId id="331" r:id="rId17"/>
    <p:sldId id="332" r:id="rId18"/>
    <p:sldId id="326" r:id="rId19"/>
    <p:sldId id="319" r:id="rId20"/>
    <p:sldId id="329" r:id="rId21"/>
    <p:sldId id="312" r:id="rId22"/>
    <p:sldId id="311" r:id="rId23"/>
    <p:sldId id="282" r:id="rId24"/>
    <p:sldId id="328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0EC"/>
    <a:srgbClr val="574D83"/>
    <a:srgbClr val="2A6D9A"/>
    <a:srgbClr val="C7DFEF"/>
    <a:srgbClr val="ADC6DD"/>
    <a:srgbClr val="5FA4D3"/>
    <a:srgbClr val="FFCCCC"/>
    <a:srgbClr val="423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59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0BA3D-63A1-4DE8-AC31-822ABC3F3578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88528F-98ED-4222-B607-B2B06D7DB7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642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2C607-477F-4E27-AB36-61B5E71F4E64}" type="datetimeFigureOut">
              <a:rPr lang="fr-FR" smtClean="0"/>
              <a:t>17/09/2024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1138F-5267-40E8-B140-E4D9FCDBBD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926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386060" y="6356350"/>
            <a:ext cx="967740" cy="365125"/>
          </a:xfrm>
        </p:spPr>
        <p:txBody>
          <a:bodyPr/>
          <a:lstStyle/>
          <a:p>
            <a:fld id="{AE6B7846-78C7-47DF-A4A1-95141F23A513}" type="slidenum">
              <a:rPr lang="fr-FR" smtClean="0"/>
              <a:t>‹#›</a:t>
            </a:fld>
            <a:endParaRPr lang="fr-FR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610782" y="690771"/>
            <a:ext cx="10790643" cy="438951"/>
            <a:chOff x="563157" y="928896"/>
            <a:chExt cx="11102372" cy="438951"/>
          </a:xfrm>
        </p:grpSpPr>
        <p:pic>
          <p:nvPicPr>
            <p:cNvPr id="8" name="Picture 8" descr="Free Tour Eiffel Png, Download Free Tour Eiffel Png png images, Free  ClipArts on Clipart Library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4658" y="767395"/>
              <a:ext cx="438951" cy="761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Connecteur droit 8"/>
            <p:cNvCxnSpPr/>
            <p:nvPr/>
          </p:nvCxnSpPr>
          <p:spPr>
            <a:xfrm flipV="1">
              <a:off x="1325110" y="1145990"/>
              <a:ext cx="10340419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8C379-C865-CC1C-30E6-AEDECB5FAC95}"/>
              </a:ext>
            </a:extLst>
          </p:cNvPr>
          <p:cNvSpPr txBox="1">
            <a:spLocks/>
          </p:cNvSpPr>
          <p:nvPr userDrawn="1"/>
        </p:nvSpPr>
        <p:spPr>
          <a:xfrm>
            <a:off x="2024380" y="6251257"/>
            <a:ext cx="849805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EuMW</a:t>
            </a:r>
            <a:r>
              <a:rPr lang="en-GB" dirty="0"/>
              <a:t> 2024 - </a:t>
            </a:r>
            <a:r>
              <a:rPr lang="en-US" b="1" dirty="0"/>
              <a:t>A 170-260 GHz </a:t>
            </a:r>
            <a:r>
              <a:rPr lang="en-US" b="1" dirty="0" err="1"/>
              <a:t>SiGe</a:t>
            </a:r>
            <a:r>
              <a:rPr lang="en-US" b="1" dirty="0"/>
              <a:t> Frequency Doubler with 5-dBm Output Power and 13-dB Input Power Range</a:t>
            </a:r>
            <a:r>
              <a:rPr lang="en-GB" dirty="0"/>
              <a:t> – Jonathan Tao – EuMIC02</a:t>
            </a:r>
          </a:p>
        </p:txBody>
      </p:sp>
    </p:spTree>
    <p:extLst>
      <p:ext uri="{BB962C8B-B14F-4D97-AF65-F5344CB8AC3E}">
        <p14:creationId xmlns:p14="http://schemas.microsoft.com/office/powerpoint/2010/main" val="2964230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66825" y="241618"/>
            <a:ext cx="7820025" cy="739445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386060" y="6356350"/>
            <a:ext cx="967740" cy="365125"/>
          </a:xfrm>
        </p:spPr>
        <p:txBody>
          <a:bodyPr/>
          <a:lstStyle/>
          <a:p>
            <a:fld id="{AE6B7846-78C7-47DF-A4A1-95141F23A513}" type="slidenum">
              <a:rPr lang="fr-FR" smtClean="0"/>
              <a:t>‹#›</a:t>
            </a:fld>
            <a:endParaRPr lang="fr-FR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610782" y="690771"/>
            <a:ext cx="10790643" cy="438951"/>
            <a:chOff x="563157" y="928896"/>
            <a:chExt cx="11102372" cy="438951"/>
          </a:xfrm>
        </p:grpSpPr>
        <p:pic>
          <p:nvPicPr>
            <p:cNvPr id="8" name="Picture 8" descr="Free Tour Eiffel Png, Download Free Tour Eiffel Png png images, Free  ClipArts on Clipart Library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4658" y="767395"/>
              <a:ext cx="438951" cy="761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Connecteur droit 8"/>
            <p:cNvCxnSpPr/>
            <p:nvPr/>
          </p:nvCxnSpPr>
          <p:spPr>
            <a:xfrm flipV="1">
              <a:off x="1325110" y="1145990"/>
              <a:ext cx="10340419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8C379-C865-CC1C-30E6-AEDECB5FAC95}"/>
              </a:ext>
            </a:extLst>
          </p:cNvPr>
          <p:cNvSpPr txBox="1">
            <a:spLocks/>
          </p:cNvSpPr>
          <p:nvPr userDrawn="1"/>
        </p:nvSpPr>
        <p:spPr>
          <a:xfrm>
            <a:off x="2024380" y="6251257"/>
            <a:ext cx="849805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EuMW</a:t>
            </a:r>
            <a:r>
              <a:rPr lang="en-GB" dirty="0"/>
              <a:t> 2024 - </a:t>
            </a:r>
            <a:r>
              <a:rPr lang="en-US" b="1" dirty="0"/>
              <a:t>A 170-260 GHz </a:t>
            </a:r>
            <a:r>
              <a:rPr lang="en-US" b="1" dirty="0" err="1"/>
              <a:t>SiGe</a:t>
            </a:r>
            <a:r>
              <a:rPr lang="en-US" b="1" dirty="0"/>
              <a:t> Frequency Doubler with 5-dBm Output Power and 13-dB Input Power Range</a:t>
            </a:r>
            <a:r>
              <a:rPr lang="en-GB" dirty="0"/>
              <a:t> – Jonathan Tao – EuMIC02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20A31055-F527-5005-C238-21293BCF3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782" y="1253331"/>
            <a:ext cx="10743018" cy="4696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3995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5C28-BE25-B276-6EDD-5F35D328D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C7334-38E9-B085-85E7-B97CC7807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20552" y="6356350"/>
            <a:ext cx="633248" cy="365125"/>
          </a:xfrm>
        </p:spPr>
        <p:txBody>
          <a:bodyPr/>
          <a:lstStyle/>
          <a:p>
            <a:fld id="{AE6B7846-78C7-47DF-A4A1-95141F23A513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0BF51-C89F-57D1-B670-6E01314409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22500" y="6256972"/>
            <a:ext cx="8498052" cy="365125"/>
          </a:xfrm>
        </p:spPr>
        <p:txBody>
          <a:bodyPr/>
          <a:lstStyle>
            <a:lvl1pPr>
              <a:defRPr sz="1600"/>
            </a:lvl1pPr>
          </a:lstStyle>
          <a:p>
            <a:r>
              <a:rPr lang="en-GB" dirty="0" err="1"/>
              <a:t>EuMW</a:t>
            </a:r>
            <a:r>
              <a:rPr lang="en-GB" dirty="0"/>
              <a:t> 2024 - </a:t>
            </a:r>
            <a:r>
              <a:rPr lang="en-US" b="1" dirty="0"/>
              <a:t>A 170-260 GHz </a:t>
            </a:r>
            <a:r>
              <a:rPr lang="en-US" b="1" dirty="0" err="1"/>
              <a:t>SiGe</a:t>
            </a:r>
            <a:r>
              <a:rPr lang="en-US" b="1" dirty="0"/>
              <a:t> Frequency Doubler with 5-dBm Output Power and 13-dB Input Power Range</a:t>
            </a:r>
            <a:r>
              <a:rPr lang="en-GB" dirty="0"/>
              <a:t> – Jonathan Tao – EuMIC02</a:t>
            </a:r>
          </a:p>
        </p:txBody>
      </p:sp>
    </p:spTree>
    <p:extLst>
      <p:ext uri="{BB962C8B-B14F-4D97-AF65-F5344CB8AC3E}">
        <p14:creationId xmlns:p14="http://schemas.microsoft.com/office/powerpoint/2010/main" val="390721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7620"/>
            <a:ext cx="12192000" cy="687324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1758"/>
            <a:ext cx="12192000" cy="6858000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F92EC-BBAB-4A12-B39A-F5F7CE6AE977}" type="datetime1">
              <a:rPr lang="fr-FR" smtClean="0"/>
              <a:t>17/09/2024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B7846-78C7-47DF-A4A1-95141F23A513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838200" y="6258492"/>
            <a:ext cx="10515600" cy="0"/>
          </a:xfrm>
          <a:prstGeom prst="line">
            <a:avLst/>
          </a:prstGeom>
          <a:ln w="12700">
            <a:solidFill>
              <a:srgbClr val="423B7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" y="5931526"/>
            <a:ext cx="1822708" cy="770841"/>
          </a:xfrm>
          <a:prstGeom prst="rect">
            <a:avLst/>
          </a:prstGeom>
        </p:spPr>
      </p:pic>
      <p:sp>
        <p:nvSpPr>
          <p:cNvPr id="12" name="Espace réservé du pied de page 10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 err="1"/>
              <a:t>EuMW</a:t>
            </a:r>
            <a:r>
              <a:rPr lang="en-US" dirty="0"/>
              <a:t> 2024 - Title - Presenter - Session/WS/Forum no XX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982200" y="264546"/>
            <a:ext cx="1457325" cy="5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69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6GSUMMIT49458.2020.9083793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ACCESS.2020.3044849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doi.org/10.1109/JSSC.2023.3292182" TargetMode="External"/><Relationship Id="rId4" Type="http://schemas.openxmlformats.org/officeDocument/2006/relationships/hyperlink" Target="https://doi.org/10.1109/TMTT.2004.840615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39609" y="2510600"/>
            <a:ext cx="10712782" cy="331979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b="1" dirty="0"/>
              <a:t>A 170-260 GHz </a:t>
            </a:r>
            <a:r>
              <a:rPr lang="en-US" sz="4400" b="1" dirty="0" err="1"/>
              <a:t>SiGe</a:t>
            </a:r>
            <a:r>
              <a:rPr lang="en-US" sz="4400" b="1" dirty="0"/>
              <a:t> Frequency Doubler with 5-dBm Output Power and 13-dB Input Power Range</a:t>
            </a:r>
            <a:br>
              <a:rPr lang="en-US" sz="4400" b="1" dirty="0"/>
            </a:br>
            <a:br>
              <a:rPr lang="en-GB" sz="4400" dirty="0"/>
            </a:br>
            <a:r>
              <a:rPr lang="en-GB" sz="3600" dirty="0"/>
              <a:t>EuMIC02- 23/09/2024</a:t>
            </a:r>
            <a:br>
              <a:rPr lang="en-GB" sz="3600" dirty="0"/>
            </a:br>
            <a:r>
              <a:rPr lang="en-GB" sz="3600" dirty="0"/>
              <a:t>Jonathan Tao, </a:t>
            </a:r>
            <a:r>
              <a:rPr lang="en-GB" sz="3600" dirty="0" err="1"/>
              <a:t>Eythan</a:t>
            </a:r>
            <a:r>
              <a:rPr lang="en-GB" sz="3600"/>
              <a:t> Lam, James </a:t>
            </a:r>
            <a:r>
              <a:rPr lang="en-GB" sz="3600" dirty="0"/>
              <a:t>Buckwalter</a:t>
            </a:r>
            <a:br>
              <a:rPr lang="en-GB" sz="3600" dirty="0"/>
            </a:br>
            <a:r>
              <a:rPr lang="en-GB" sz="3600" dirty="0"/>
              <a:t>University of California, Santa Barbara</a:t>
            </a:r>
            <a:br>
              <a:rPr lang="en-GB" sz="3600" dirty="0"/>
            </a:br>
            <a:r>
              <a:rPr lang="en-GB" sz="3600" i="1" dirty="0"/>
              <a:t>jgtao@ucsb.edu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7846-78C7-47DF-A4A1-95141F23A513}" type="slidenum">
              <a:rPr lang="fr-FR" smtClean="0"/>
              <a:t>1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72" y="195907"/>
            <a:ext cx="4774457" cy="2019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D4CED1-207C-EEDD-CDE8-660377E3BC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638" y="5830390"/>
            <a:ext cx="2937162" cy="22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7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3CAD-4D4A-9242-A3B2-A0B7A17C02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DC Bias: Suppress Current Change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7D7AB-46C2-B8DD-8816-A4509A45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7846-78C7-47DF-A4A1-95141F23A513}" type="slidenum">
              <a:rPr lang="fr-FR" smtClean="0"/>
              <a:t>10</a:t>
            </a:fld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7CCBC-DDAE-5E57-5E84-105DC22AB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 and Q2 shorted at DC: treat as combined Q12</a:t>
            </a:r>
          </a:p>
          <a:p>
            <a:r>
              <a:rPr lang="en-US" dirty="0"/>
              <a:t>Assumptions: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Bias current is ultimately set by VCC, resistances, and </a:t>
            </a:r>
            <a:r>
              <a:rPr lang="el-GR" dirty="0"/>
              <a:t>β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Current change suppressed by negative feedback on V</a:t>
            </a:r>
            <a:r>
              <a:rPr lang="en-US" b="1" baseline="-25000" dirty="0"/>
              <a:t>BE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5B2DC05-B626-A048-B4BA-0418AA104B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630" y="1576555"/>
            <a:ext cx="2198170" cy="31841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C7D1C9-E7F4-D31A-A77A-153656F3D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567" y="2225614"/>
            <a:ext cx="2783665" cy="409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159E6E-A7DD-FA48-FF34-253E1BDC3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086" y="2273658"/>
            <a:ext cx="2011827" cy="3538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6A8FA1-598A-08BA-31F2-5A1DCFB58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0283" y="2797806"/>
            <a:ext cx="1793012" cy="370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3BCC02-2ED1-4BE1-E081-603925B70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0359" y="3897047"/>
            <a:ext cx="6030735" cy="791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FD4B57-910D-15C2-4DA0-1C9DDDEA4C64}"/>
              </a:ext>
            </a:extLst>
          </p:cNvPr>
          <p:cNvSpPr txBox="1"/>
          <p:nvPr/>
        </p:nvSpPr>
        <p:spPr>
          <a:xfrm>
            <a:off x="9483635" y="1068665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Equivalent DC Model</a:t>
            </a:r>
          </a:p>
        </p:txBody>
      </p:sp>
    </p:spTree>
    <p:extLst>
      <p:ext uri="{BB962C8B-B14F-4D97-AF65-F5344CB8AC3E}">
        <p14:creationId xmlns:p14="http://schemas.microsoft.com/office/powerpoint/2010/main" val="3785059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BD3C-F601-A2F6-99BE-33942E903D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 of Feedback on DC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D27475-683A-EF83-8E68-95A6C0E7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7846-78C7-47DF-A4A1-95141F23A513}" type="slidenum">
              <a:rPr lang="fr-FR" smtClean="0"/>
              <a:t>11</a:t>
            </a:fld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D5B88-FA38-1349-9264-838B53B1B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DC bias is constant</a:t>
            </a:r>
            <a:endParaRPr lang="en-US" baseline="-25000" dirty="0"/>
          </a:p>
          <a:p>
            <a:r>
              <a:rPr lang="en-US" dirty="0"/>
              <a:t>Transistor current density is maintained across power range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80D07A51-6286-7627-2C2A-2E1C1E4F01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192" y="2174279"/>
            <a:ext cx="6108198" cy="37758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B07561-84EF-4A27-4450-26011093F3FF}"/>
              </a:ext>
            </a:extLst>
          </p:cNvPr>
          <p:cNvSpPr txBox="1"/>
          <p:nvPr/>
        </p:nvSpPr>
        <p:spPr>
          <a:xfrm>
            <a:off x="4306460" y="5924713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Simulated (Transistors only, no filtering)</a:t>
            </a:r>
          </a:p>
        </p:txBody>
      </p:sp>
    </p:spTree>
    <p:extLst>
      <p:ext uri="{BB962C8B-B14F-4D97-AF65-F5344CB8AC3E}">
        <p14:creationId xmlns:p14="http://schemas.microsoft.com/office/powerpoint/2010/main" val="3793217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29F29-2EFA-DEA2-6CC6-235336121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Simulated Effect of Bias Feedback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8980AA-A991-6E99-0C5F-295C76926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7846-78C7-47DF-A4A1-95141F23A513}" type="slidenum">
              <a:rPr lang="fr-FR" smtClean="0"/>
              <a:t>12</a:t>
            </a:fld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7E497-DCDD-F1D6-9D95-12E58246A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089" y="1185816"/>
            <a:ext cx="11227111" cy="4696804"/>
          </a:xfrm>
        </p:spPr>
        <p:txBody>
          <a:bodyPr>
            <a:normAutofit/>
          </a:bodyPr>
          <a:lstStyle/>
          <a:p>
            <a:r>
              <a:rPr lang="en-US" sz="2400" dirty="0"/>
              <a:t>Bias maintained across input powers</a:t>
            </a:r>
          </a:p>
          <a:p>
            <a:r>
              <a:rPr lang="en-US" sz="2400" dirty="0">
                <a:solidFill>
                  <a:srgbClr val="00B050"/>
                </a:solidFill>
              </a:rPr>
              <a:t>✅ Less gain sensitivity leading to control of output power</a:t>
            </a:r>
          </a:p>
          <a:p>
            <a:r>
              <a:rPr lang="en-US" sz="2400" dirty="0">
                <a:solidFill>
                  <a:srgbClr val="00B050"/>
                </a:solidFill>
              </a:rPr>
              <a:t>✅ Delivers same maximum output power as a tuned static bias for each input power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6" name="Picture 5" descr="A diagram of a power line&#10;&#10;Description automatically generated">
            <a:extLst>
              <a:ext uri="{FF2B5EF4-FFF2-40B4-BE49-F238E27FC236}">
                <a16:creationId xmlns:a16="http://schemas.microsoft.com/office/drawing/2014/main" id="{625B723A-DC4B-155B-140D-936713C78E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718" y="2525971"/>
            <a:ext cx="6514563" cy="37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19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561A-F972-723D-14D5-15F95A470A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Measured Gain Over Input Power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52B58F-0B29-B204-15DE-EE42518B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7846-78C7-47DF-A4A1-95141F23A513}" type="slidenum">
              <a:rPr lang="fr-FR" smtClean="0"/>
              <a:t>13</a:t>
            </a:fld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19985-6E3D-52EA-EA57-9D35ABCB4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Adaptive bias feedback technique reduces input power sensitivity</a:t>
            </a:r>
          </a:p>
          <a:p>
            <a:r>
              <a:rPr lang="en-US" dirty="0"/>
              <a:t>Demonstrated 13 dB input power range where gain is within 3 dB</a:t>
            </a:r>
          </a:p>
        </p:txBody>
      </p:sp>
      <p:pic>
        <p:nvPicPr>
          <p:cNvPr id="6" name="Picture 5" descr="A graph of a line graph&#10;&#10;Description automatically generated">
            <a:extLst>
              <a:ext uri="{FF2B5EF4-FFF2-40B4-BE49-F238E27FC236}">
                <a16:creationId xmlns:a16="http://schemas.microsoft.com/office/drawing/2014/main" id="{F7E93AC3-D660-F722-4A9E-A870D50046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489" y="2781193"/>
            <a:ext cx="5715511" cy="3266006"/>
          </a:xfrm>
          <a:prstGeom prst="rect">
            <a:avLst/>
          </a:prstGeom>
        </p:spPr>
      </p:pic>
      <p:pic>
        <p:nvPicPr>
          <p:cNvPr id="7" name="Picture 6" descr="A diagram of a power line&#10;&#10;Description automatically generated">
            <a:extLst>
              <a:ext uri="{FF2B5EF4-FFF2-40B4-BE49-F238E27FC236}">
                <a16:creationId xmlns:a16="http://schemas.microsoft.com/office/drawing/2014/main" id="{B346C3D2-28FD-40A5-4014-2318B7BBE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8" y="2781193"/>
            <a:ext cx="5707273" cy="3261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E2446E-7927-3BCA-2A17-4BF5AA1E1BBE}"/>
              </a:ext>
            </a:extLst>
          </p:cNvPr>
          <p:cNvSpPr txBox="1"/>
          <p:nvPr/>
        </p:nvSpPr>
        <p:spPr>
          <a:xfrm>
            <a:off x="280089" y="2389804"/>
            <a:ext cx="570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Simulated Comparison: Static vs. Feedback Bias (210 GHz)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C6457-0A2D-5FCA-D18A-2B27579611C1}"/>
              </a:ext>
            </a:extLst>
          </p:cNvPr>
          <p:cNvSpPr txBox="1"/>
          <p:nvPr/>
        </p:nvSpPr>
        <p:spPr>
          <a:xfrm>
            <a:off x="7738294" y="2411861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Measured Gain vs. Input Power</a:t>
            </a:r>
          </a:p>
        </p:txBody>
      </p:sp>
    </p:spTree>
    <p:extLst>
      <p:ext uri="{BB962C8B-B14F-4D97-AF65-F5344CB8AC3E}">
        <p14:creationId xmlns:p14="http://schemas.microsoft.com/office/powerpoint/2010/main" val="3934099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189E-41AF-936B-7CE6-BB6CE10BB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Measured Gain Across Frequency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3173FC-5400-B982-01D8-4BA027B0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7846-78C7-47DF-A4A1-95141F23A513}" type="slidenum">
              <a:rPr lang="fr-FR" smtClean="0"/>
              <a:t>14</a:t>
            </a:fld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ACAA4-E32A-E2B1-835E-4B1203A73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3-dB bandwidth of 48 GHz</a:t>
            </a:r>
          </a:p>
          <a:p>
            <a:r>
              <a:rPr lang="en-US" dirty="0"/>
              <a:t>Adaptive bias feedback works across frequency</a:t>
            </a:r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19D7A80-33D6-46B8-6440-8A4006CC4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317" y="2748482"/>
            <a:ext cx="6079366" cy="34739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F2615E-BF93-55DF-8C24-CC3D0AF8A466}"/>
              </a:ext>
            </a:extLst>
          </p:cNvPr>
          <p:cNvSpPr txBox="1"/>
          <p:nvPr/>
        </p:nvSpPr>
        <p:spPr>
          <a:xfrm>
            <a:off x="3673317" y="2379150"/>
            <a:ext cx="4845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Measured Gain vs. Frequency for an Input Power</a:t>
            </a:r>
          </a:p>
        </p:txBody>
      </p:sp>
    </p:spTree>
    <p:extLst>
      <p:ext uri="{BB962C8B-B14F-4D97-AF65-F5344CB8AC3E}">
        <p14:creationId xmlns:p14="http://schemas.microsoft.com/office/powerpoint/2010/main" val="2440161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051E6-ED92-7D18-6F1E-E4F34396E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Measurement Setup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8AA8B3-42A1-74E7-9091-28D83C7D3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7846-78C7-47DF-A4A1-95141F23A513}" type="slidenum">
              <a:rPr lang="fr-FR" smtClean="0"/>
              <a:t>15</a:t>
            </a:fld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BF324-90DA-6F51-7969-048ADB3F8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setups used to cover entire frequency band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8A2593F-00BC-595C-88FB-96DA5D1541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00879"/>
            <a:ext cx="5815752" cy="26474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24CC0B-B730-8781-0BB1-A9A5D24C6793}"/>
              </a:ext>
            </a:extLst>
          </p:cNvPr>
          <p:cNvSpPr txBox="1"/>
          <p:nvPr/>
        </p:nvSpPr>
        <p:spPr>
          <a:xfrm>
            <a:off x="683519" y="1894361"/>
            <a:ext cx="49133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W-band Setup</a:t>
            </a:r>
          </a:p>
          <a:p>
            <a:r>
              <a:rPr lang="en-US" dirty="0"/>
              <a:t>Input: 75 GHz – 110 GHz</a:t>
            </a:r>
          </a:p>
          <a:p>
            <a:r>
              <a:rPr lang="en-US" dirty="0"/>
              <a:t>(Power controlled by signal generator power level)</a:t>
            </a:r>
          </a:p>
          <a:p>
            <a:r>
              <a:rPr lang="en-US" dirty="0"/>
              <a:t>Output: 170 GHz – 260 GHz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BB6608-6693-0BD9-14E5-BBD8495B006B}"/>
              </a:ext>
            </a:extLst>
          </p:cNvPr>
          <p:cNvSpPr txBox="1"/>
          <p:nvPr/>
        </p:nvSpPr>
        <p:spPr>
          <a:xfrm>
            <a:off x="6096000" y="1894361"/>
            <a:ext cx="40574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D-band Setup</a:t>
            </a:r>
          </a:p>
          <a:p>
            <a:r>
              <a:rPr lang="en-US" dirty="0"/>
              <a:t>Input: 110 GHz – 170 GHz</a:t>
            </a:r>
          </a:p>
          <a:p>
            <a:r>
              <a:rPr lang="en-US" dirty="0"/>
              <a:t>(Power controlled by variable attenuator)</a:t>
            </a:r>
          </a:p>
          <a:p>
            <a:r>
              <a:rPr lang="en-US" dirty="0"/>
              <a:t>Output: 170 GHz – 260 GHz</a:t>
            </a:r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57C2E49-B55C-B917-5463-AD256700C7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19" y="3300879"/>
            <a:ext cx="4740536" cy="20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29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2D93-716D-0C3E-02CD-73AFE481B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Measurement Setup: Calibration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C02734-19C2-D46B-846C-E5671E77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7846-78C7-47DF-A4A1-95141F23A513}" type="slidenum">
              <a:rPr lang="fr-FR" smtClean="0"/>
              <a:t>16</a:t>
            </a:fld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0BF15-9B4C-F49E-5292-D92B3B60B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340" y="1087106"/>
            <a:ext cx="10743018" cy="469680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Input with power meter (Map power setting to input power)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Down-conversion at output frequencies with spectrum analyzer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Probe loss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FC6958A-6286-3A0B-93C1-4D1F47C2EA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793" y="5390855"/>
            <a:ext cx="6035499" cy="760077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735A893-140A-8AFC-565F-7989A4A30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793" y="1457312"/>
            <a:ext cx="4781876" cy="808057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DDA0AE8-C58A-89A6-3298-B7F6E81EE3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26" y="2154937"/>
            <a:ext cx="5929243" cy="808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DD0F1A-0C67-8A9B-121A-35546A92C7A6}"/>
              </a:ext>
            </a:extLst>
          </p:cNvPr>
          <p:cNvSpPr txBox="1"/>
          <p:nvPr/>
        </p:nvSpPr>
        <p:spPr>
          <a:xfrm>
            <a:off x="7565749" y="1721143"/>
            <a:ext cx="282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W-band (75 GHz – 110 GHz)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B4739D-043D-F6E1-0221-26B620E5EF51}"/>
              </a:ext>
            </a:extLst>
          </p:cNvPr>
          <p:cNvSpPr txBox="1"/>
          <p:nvPr/>
        </p:nvSpPr>
        <p:spPr>
          <a:xfrm>
            <a:off x="7565749" y="2397316"/>
            <a:ext cx="28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D-band (110 GHz – 170 GHz)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D8D970-C4DA-1929-BA1A-50AA287258C1}"/>
              </a:ext>
            </a:extLst>
          </p:cNvPr>
          <p:cNvSpPr txBox="1"/>
          <p:nvPr/>
        </p:nvSpPr>
        <p:spPr>
          <a:xfrm>
            <a:off x="8479838" y="3868436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G-band (170 GHz – 260 GHz)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1E4D07-9CF9-8171-362E-C7A694871EBE}"/>
              </a:ext>
            </a:extLst>
          </p:cNvPr>
          <p:cNvSpPr txBox="1"/>
          <p:nvPr/>
        </p:nvSpPr>
        <p:spPr>
          <a:xfrm>
            <a:off x="8471280" y="4574998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G-band (170 GHz – 260 GHz)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5BF032-B2DE-1C50-D8FF-DDC12BBCDEF7}"/>
              </a:ext>
            </a:extLst>
          </p:cNvPr>
          <p:cNvSpPr txBox="1"/>
          <p:nvPr/>
        </p:nvSpPr>
        <p:spPr>
          <a:xfrm>
            <a:off x="8786012" y="5712439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W-band, D-band, G-band</a:t>
            </a:r>
          </a:p>
        </p:txBody>
      </p:sp>
      <p:pic>
        <p:nvPicPr>
          <p:cNvPr id="24" name="Picture 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E526D15-5B37-A673-4265-DD517DEACB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99" y="3682751"/>
            <a:ext cx="3588469" cy="528427"/>
          </a:xfrm>
          <a:prstGeom prst="rect">
            <a:avLst/>
          </a:prstGeom>
        </p:spPr>
      </p:pic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F229EF-B719-663B-6759-2EC18C6BE2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99" y="4350567"/>
            <a:ext cx="4406926" cy="64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43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97114-4F32-A5D8-D6F5-8603E03952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Measurement Setup: Ranges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E18D40-6BF1-F73D-08AA-E9148919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7846-78C7-47DF-A4A1-95141F23A513}" type="slidenum">
              <a:rPr lang="fr-FR" smtClean="0"/>
              <a:t>17</a:t>
            </a:fld>
            <a:endParaRPr lang="fr-FR"/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F66F844-FEE1-1541-3B35-1B20AC6F0E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96" y="1184367"/>
            <a:ext cx="5844966" cy="3339978"/>
          </a:xfrm>
          <a:prstGeom prst="rect">
            <a:avLst/>
          </a:prstGeom>
        </p:spPr>
      </p:pic>
      <p:pic>
        <p:nvPicPr>
          <p:cNvPr id="6" name="Picture 5" descr="A close-up of a machine&#10;&#10;Description automatically generated">
            <a:extLst>
              <a:ext uri="{FF2B5EF4-FFF2-40B4-BE49-F238E27FC236}">
                <a16:creationId xmlns:a16="http://schemas.microsoft.com/office/drawing/2014/main" id="{CC9713D9-3E19-A664-3AE0-28DDC349A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92" y="1253330"/>
            <a:ext cx="3654815" cy="2741111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A191A37-C015-CD96-21AA-9D21604631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38" y="5017259"/>
            <a:ext cx="4781876" cy="808057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92A6345-928B-1134-C956-DA126E1322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17260"/>
            <a:ext cx="5929243" cy="8080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DC5123-BCAA-6E6B-2115-02139B41A9A5}"/>
              </a:ext>
            </a:extLst>
          </p:cNvPr>
          <p:cNvSpPr txBox="1"/>
          <p:nvPr/>
        </p:nvSpPr>
        <p:spPr>
          <a:xfrm>
            <a:off x="448263" y="3980117"/>
            <a:ext cx="535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Frequency gaps correspond to instrument ranges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instrument uncertainty when controlled with input power: </a:t>
            </a:r>
            <a:r>
              <a:rPr lang="en-US" b="1" dirty="0"/>
              <a:t>Instrument multiplier sensitivity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3888B1-4B73-C64B-F26A-4C29E168FB91}"/>
              </a:ext>
            </a:extLst>
          </p:cNvPr>
          <p:cNvCxnSpPr>
            <a:cxnSpLocks/>
          </p:cNvCxnSpPr>
          <p:nvPr/>
        </p:nvCxnSpPr>
        <p:spPr>
          <a:xfrm>
            <a:off x="7442200" y="1253330"/>
            <a:ext cx="0" cy="28182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D29E82-F198-246E-8564-19CB7385A22D}"/>
              </a:ext>
            </a:extLst>
          </p:cNvPr>
          <p:cNvCxnSpPr>
            <a:cxnSpLocks/>
          </p:cNvCxnSpPr>
          <p:nvPr/>
        </p:nvCxnSpPr>
        <p:spPr>
          <a:xfrm>
            <a:off x="8102600" y="1253330"/>
            <a:ext cx="0" cy="28182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F03A7F-F5A7-1D43-0D41-DB7CF2D07385}"/>
              </a:ext>
            </a:extLst>
          </p:cNvPr>
          <p:cNvCxnSpPr>
            <a:cxnSpLocks/>
          </p:cNvCxnSpPr>
          <p:nvPr/>
        </p:nvCxnSpPr>
        <p:spPr>
          <a:xfrm>
            <a:off x="8902700" y="1253330"/>
            <a:ext cx="0" cy="28182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2A6238F-64B7-C0D2-B2C8-277E2479CB79}"/>
              </a:ext>
            </a:extLst>
          </p:cNvPr>
          <p:cNvCxnSpPr/>
          <p:nvPr/>
        </p:nvCxnSpPr>
        <p:spPr>
          <a:xfrm>
            <a:off x="8902700" y="4524345"/>
            <a:ext cx="245110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12F6C5-508F-09C2-60FD-C7159E135BAA}"/>
              </a:ext>
            </a:extLst>
          </p:cNvPr>
          <p:cNvCxnSpPr/>
          <p:nvPr/>
        </p:nvCxnSpPr>
        <p:spPr>
          <a:xfrm>
            <a:off x="6451600" y="4524345"/>
            <a:ext cx="2451100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BF90C8-245D-7D87-FA61-1329ABF01001}"/>
              </a:ext>
            </a:extLst>
          </p:cNvPr>
          <p:cNvCxnSpPr>
            <a:cxnSpLocks/>
          </p:cNvCxnSpPr>
          <p:nvPr/>
        </p:nvCxnSpPr>
        <p:spPr>
          <a:xfrm flipV="1">
            <a:off x="4152900" y="4638157"/>
            <a:ext cx="3289300" cy="54344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1C2515-35FF-D7A0-DBA6-BED0E55C0321}"/>
              </a:ext>
            </a:extLst>
          </p:cNvPr>
          <p:cNvCxnSpPr>
            <a:cxnSpLocks/>
          </p:cNvCxnSpPr>
          <p:nvPr/>
        </p:nvCxnSpPr>
        <p:spPr>
          <a:xfrm flipH="1" flipV="1">
            <a:off x="10386060" y="4642403"/>
            <a:ext cx="370840" cy="41297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30064D0-4311-C048-ABCE-8D6E90CA527F}"/>
              </a:ext>
            </a:extLst>
          </p:cNvPr>
          <p:cNvSpPr txBox="1"/>
          <p:nvPr/>
        </p:nvSpPr>
        <p:spPr>
          <a:xfrm>
            <a:off x="6781801" y="9477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5AE904-8A15-55FB-F8FF-BA9DAFB6AC3E}"/>
              </a:ext>
            </a:extLst>
          </p:cNvPr>
          <p:cNvSpPr txBox="1"/>
          <p:nvPr/>
        </p:nvSpPr>
        <p:spPr>
          <a:xfrm>
            <a:off x="7647768" y="9477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FD2467-520B-A29D-4B10-E7D6302AA2F4}"/>
              </a:ext>
            </a:extLst>
          </p:cNvPr>
          <p:cNvSpPr txBox="1"/>
          <p:nvPr/>
        </p:nvSpPr>
        <p:spPr>
          <a:xfrm>
            <a:off x="8447868" y="9421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5134286-3C1D-3FC2-BF40-387ED3D3B728}"/>
              </a:ext>
            </a:extLst>
          </p:cNvPr>
          <p:cNvSpPr/>
          <p:nvPr/>
        </p:nvSpPr>
        <p:spPr>
          <a:xfrm>
            <a:off x="1765300" y="2320660"/>
            <a:ext cx="889000" cy="977900"/>
          </a:xfrm>
          <a:prstGeom prst="ellipse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2A8A8C0D-13CE-87AC-6B8E-D0FB6952453F}"/>
              </a:ext>
            </a:extLst>
          </p:cNvPr>
          <p:cNvCxnSpPr>
            <a:cxnSpLocks/>
            <a:stCxn id="40" idx="7"/>
            <a:endCxn id="37" idx="1"/>
          </p:cNvCxnSpPr>
          <p:nvPr/>
        </p:nvCxnSpPr>
        <p:spPr>
          <a:xfrm rot="5400000" flipH="1" flipV="1">
            <a:off x="3987242" y="-330689"/>
            <a:ext cx="1331427" cy="4257692"/>
          </a:xfrm>
          <a:prstGeom prst="curvedConnector2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5E907C4-C95E-3899-B8FD-0E90A2A4B6D6}"/>
              </a:ext>
            </a:extLst>
          </p:cNvPr>
          <p:cNvSpPr txBox="1"/>
          <p:nvPr/>
        </p:nvSpPr>
        <p:spPr>
          <a:xfrm>
            <a:off x="2844800" y="5825316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W-band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50F5D3-B85E-067E-A5DE-3C9330CA90F5}"/>
              </a:ext>
            </a:extLst>
          </p:cNvPr>
          <p:cNvSpPr txBox="1"/>
          <p:nvPr/>
        </p:nvSpPr>
        <p:spPr>
          <a:xfrm>
            <a:off x="9685660" y="5808632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D-band</a:t>
            </a:r>
          </a:p>
        </p:txBody>
      </p:sp>
    </p:spTree>
    <p:extLst>
      <p:ext uri="{BB962C8B-B14F-4D97-AF65-F5344CB8AC3E}">
        <p14:creationId xmlns:p14="http://schemas.microsoft.com/office/powerpoint/2010/main" val="3976259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8748-7A13-62ED-0B27-EB7CCB02F2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Feedback Maintains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475DF9-F881-A2F6-D899-6020220AB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7846-78C7-47DF-A4A1-95141F23A513}" type="slidenum">
              <a:rPr lang="fr-FR" smtClean="0"/>
              <a:t>18</a:t>
            </a:fld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4448D-EA5A-8E67-DB86-B78A7A44A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Adaptive bias feedback eliminates additional DC current created by output waveform</a:t>
            </a:r>
          </a:p>
          <a:p>
            <a:r>
              <a:rPr lang="en-US" dirty="0"/>
              <a:t>P</a:t>
            </a:r>
            <a:r>
              <a:rPr lang="en-US" baseline="-25000" dirty="0"/>
              <a:t>DC</a:t>
            </a:r>
            <a:r>
              <a:rPr lang="en-US" dirty="0"/>
              <a:t> is held constant by feedback bias</a:t>
            </a:r>
          </a:p>
        </p:txBody>
      </p:sp>
      <p:pic>
        <p:nvPicPr>
          <p:cNvPr id="5" name="Picture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B73804DE-E570-F6D2-2679-1670314E38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356" y="3023365"/>
            <a:ext cx="5477287" cy="31298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DB92E5-022E-4E4F-C1FB-61F29EEDF214}"/>
              </a:ext>
            </a:extLst>
          </p:cNvPr>
          <p:cNvSpPr txBox="1"/>
          <p:nvPr/>
        </p:nvSpPr>
        <p:spPr>
          <a:xfrm>
            <a:off x="3660075" y="2675377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Measured Power Consumption vs. Output Power</a:t>
            </a:r>
          </a:p>
        </p:txBody>
      </p:sp>
    </p:spTree>
    <p:extLst>
      <p:ext uri="{BB962C8B-B14F-4D97-AF65-F5344CB8AC3E}">
        <p14:creationId xmlns:p14="http://schemas.microsoft.com/office/powerpoint/2010/main" val="3323319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9652-5AD1-4B91-72CA-863DB3E3D3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Saturated Output Power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A4F6BA-B2C2-E105-9F3B-6E419E65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7846-78C7-47DF-A4A1-95141F23A513}" type="slidenum">
              <a:rPr lang="fr-FR" smtClean="0"/>
              <a:t>19</a:t>
            </a:fld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1E8596-D23D-9C8C-FA40-F64E70FC8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Demonstrated &gt; -3.3 dBm from 170 GHz to 260 GHz.</a:t>
            </a:r>
          </a:p>
          <a:p>
            <a:r>
              <a:rPr lang="en-US" dirty="0"/>
              <a:t>Maximum 5.8 dBm at 206 GHz with 18 dBm of input power.</a:t>
            </a:r>
          </a:p>
        </p:txBody>
      </p:sp>
      <p:pic>
        <p:nvPicPr>
          <p:cNvPr id="8" name="Picture 7" descr="A graph of a output power&#10;&#10;Description automatically generated">
            <a:extLst>
              <a:ext uri="{FF2B5EF4-FFF2-40B4-BE49-F238E27FC236}">
                <a16:creationId xmlns:a16="http://schemas.microsoft.com/office/drawing/2014/main" id="{4922AC78-1E5B-104F-E094-BFC829B669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024" y="2768214"/>
            <a:ext cx="5733952" cy="3454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0E16A5-63D8-B259-6716-C3DB8F66756D}"/>
              </a:ext>
            </a:extLst>
          </p:cNvPr>
          <p:cNvSpPr txBox="1"/>
          <p:nvPr/>
        </p:nvSpPr>
        <p:spPr>
          <a:xfrm>
            <a:off x="2819141" y="2398882"/>
            <a:ext cx="655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Highest Demonstrated Output Power with Instrument Input Power</a:t>
            </a:r>
          </a:p>
        </p:txBody>
      </p:sp>
    </p:spTree>
    <p:extLst>
      <p:ext uri="{BB962C8B-B14F-4D97-AF65-F5344CB8AC3E}">
        <p14:creationId xmlns:p14="http://schemas.microsoft.com/office/powerpoint/2010/main" val="937518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C55B6-4116-F301-0E9D-34F42582A0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707013-E64B-45CB-A837-392E12C11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7846-78C7-47DF-A4A1-95141F23A513}" type="slidenum">
              <a:rPr lang="fr-FR" smtClean="0"/>
              <a:t>2</a:t>
            </a:fld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6F322-74E4-0958-6BA5-E4137EB0F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budget prohibitive for mobile transmit/receive systems above 100 GHz, 6G</a:t>
            </a:r>
          </a:p>
          <a:p>
            <a:r>
              <a:rPr lang="en-US" dirty="0"/>
              <a:t>Reduce power through</a:t>
            </a:r>
          </a:p>
          <a:p>
            <a:pPr lvl="1"/>
            <a:r>
              <a:rPr lang="en-US" dirty="0"/>
              <a:t>Use of different semiconductors, heterogenous integration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Architectural optimization in array scaling to target a different SNR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Circuit techniques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D70C8-1204-C93F-ED6D-DCBB0D532D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2" y="4000632"/>
            <a:ext cx="7469053" cy="1604037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7CC651-5FCE-F6EC-AEF8-DB7FCD4AADA7}"/>
              </a:ext>
            </a:extLst>
          </p:cNvPr>
          <p:cNvSpPr txBox="1"/>
          <p:nvPr/>
        </p:nvSpPr>
        <p:spPr>
          <a:xfrm>
            <a:off x="8435549" y="4565307"/>
            <a:ext cx="3756451" cy="1039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/>
              </a:rPr>
              <a:t>Power Estimate: </a:t>
            </a:r>
            <a:r>
              <a:rPr lang="en-US" sz="1200" dirty="0">
                <a:effectLst/>
              </a:rPr>
              <a:t>P. </a:t>
            </a:r>
            <a:r>
              <a:rPr lang="en-US" sz="1200" dirty="0" err="1">
                <a:effectLst/>
              </a:rPr>
              <a:t>Skrimponis</a:t>
            </a:r>
            <a:r>
              <a:rPr lang="en-US" sz="1200" dirty="0">
                <a:effectLst/>
              </a:rPr>
              <a:t> </a:t>
            </a:r>
            <a:r>
              <a:rPr lang="en-US" sz="1200" i="1" dirty="0">
                <a:effectLst/>
              </a:rPr>
              <a:t>et al.</a:t>
            </a:r>
            <a:r>
              <a:rPr lang="en-US" sz="1200" dirty="0">
                <a:effectLst/>
              </a:rPr>
              <a:t>, “Power Consumption Analysis for Mobile </a:t>
            </a:r>
            <a:r>
              <a:rPr lang="en-US" sz="1200" dirty="0" err="1">
                <a:effectLst/>
              </a:rPr>
              <a:t>MmWave</a:t>
            </a:r>
            <a:r>
              <a:rPr lang="en-US" sz="1200" dirty="0">
                <a:effectLst/>
              </a:rPr>
              <a:t> and Sub-THz Receivers,” in </a:t>
            </a:r>
            <a:r>
              <a:rPr lang="en-US" sz="1200" i="1" dirty="0">
                <a:effectLst/>
              </a:rPr>
              <a:t>2020 2nd 6G Wireless Summit (6G SUMMIT)</a:t>
            </a:r>
            <a:r>
              <a:rPr lang="en-US" sz="1200" dirty="0">
                <a:effectLst/>
              </a:rPr>
              <a:t>, Mar. 2020, pp. 1–5. </a:t>
            </a:r>
            <a:r>
              <a:rPr lang="en-US" sz="1200" dirty="0" err="1">
                <a:effectLst/>
              </a:rPr>
              <a:t>doi</a:t>
            </a:r>
            <a:r>
              <a:rPr lang="en-US" sz="1200" dirty="0">
                <a:effectLst/>
              </a:rPr>
              <a:t>: </a:t>
            </a:r>
            <a:r>
              <a:rPr lang="en-US" sz="1200" dirty="0">
                <a:effectLst/>
                <a:hlinkClick r:id="rId3"/>
              </a:rPr>
              <a:t>10.1109/6GSUMMIT49458.2020.9083793</a:t>
            </a:r>
            <a:r>
              <a:rPr lang="en-US" sz="12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8005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C865-6366-5CF7-A1A5-EA1B71C05E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This Work: G-band Doubler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D44548-A91D-85A6-D80A-AE7A87F3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7846-78C7-47DF-A4A1-95141F23A513}" type="slidenum">
              <a:rPr lang="fr-FR" smtClean="0"/>
              <a:t>20</a:t>
            </a:fld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B26E5-2EA4-6B11-EB8A-AC0BA083F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781" y="1253331"/>
            <a:ext cx="10854387" cy="4696804"/>
          </a:xfrm>
        </p:spPr>
        <p:txBody>
          <a:bodyPr/>
          <a:lstStyle/>
          <a:p>
            <a:r>
              <a:rPr lang="en-US" b="1" dirty="0"/>
              <a:t>170-260 GHz </a:t>
            </a:r>
            <a:r>
              <a:rPr lang="en-US" b="1" dirty="0" err="1"/>
              <a:t>SiGe</a:t>
            </a:r>
            <a:r>
              <a:rPr lang="en-US" b="1" dirty="0"/>
              <a:t> Frequency Doubler with Adaptive Bias Feedback</a:t>
            </a:r>
          </a:p>
          <a:p>
            <a:r>
              <a:rPr lang="en-US" dirty="0"/>
              <a:t>90-nm </a:t>
            </a:r>
            <a:r>
              <a:rPr lang="en-US" dirty="0" err="1"/>
              <a:t>SiGe</a:t>
            </a:r>
            <a:r>
              <a:rPr lang="en-US" dirty="0"/>
              <a:t> </a:t>
            </a:r>
            <a:r>
              <a:rPr lang="en-US" dirty="0" err="1"/>
              <a:t>BiCMOS</a:t>
            </a:r>
            <a:r>
              <a:rPr lang="en-US" dirty="0"/>
              <a:t> (Global Foundries 9HP+)</a:t>
            </a:r>
          </a:p>
          <a:p>
            <a:endParaRPr lang="en-US" dirty="0"/>
          </a:p>
          <a:p>
            <a:r>
              <a:rPr lang="en-US" dirty="0"/>
              <a:t>Very compact!</a:t>
            </a:r>
          </a:p>
          <a:p>
            <a:pPr lvl="1"/>
            <a:r>
              <a:rPr lang="en-US" dirty="0"/>
              <a:t>0.095 mm x 0.135 mm</a:t>
            </a:r>
          </a:p>
          <a:p>
            <a:pPr lvl="2"/>
            <a:r>
              <a:rPr lang="en-US" dirty="0"/>
              <a:t>Without pads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 descr="A close-up of a computer chip&#10;&#10;Description automatically generated">
            <a:extLst>
              <a:ext uri="{FF2B5EF4-FFF2-40B4-BE49-F238E27FC236}">
                <a16:creationId xmlns:a16="http://schemas.microsoft.com/office/drawing/2014/main" id="{F2385441-5C0D-CC52-1604-F1AD50212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2935" y="1878339"/>
            <a:ext cx="3966320" cy="472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12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297F8-5E66-627F-FAC3-909050B214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Comparison and 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4869FB-418E-2EE2-8864-4356C4AA0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7846-78C7-47DF-A4A1-95141F23A513}" type="slidenum">
              <a:rPr lang="fr-FR" smtClean="0"/>
              <a:t>21</a:t>
            </a:fld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F9D82-220A-4A35-89AA-EABA1CC8D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Adaptive bias feedback (one resistor) enables large input power range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No penalty to area, power consumption, or output power</a:t>
            </a:r>
          </a:p>
          <a:p>
            <a:r>
              <a:rPr lang="en-US" sz="2400" dirty="0"/>
              <a:t>Enables dynamic system performance</a:t>
            </a:r>
          </a:p>
          <a:p>
            <a:pPr lvl="1"/>
            <a:r>
              <a:rPr lang="en-US" sz="2000" dirty="0"/>
              <a:t>Use varying LO power in an adaptive transceiver for different performance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549F7-4224-6871-31F9-8A1DF78F7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5" y="2857500"/>
            <a:ext cx="10294264" cy="3364903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209CF3-9CCB-8E90-41C6-42CDB63D82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209" y="1589807"/>
            <a:ext cx="1519181" cy="120071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C93248-CE15-F328-73D1-A4DFE5611CCE}"/>
              </a:ext>
            </a:extLst>
          </p:cNvPr>
          <p:cNvCxnSpPr>
            <a:cxnSpLocks/>
          </p:cNvCxnSpPr>
          <p:nvPr/>
        </p:nvCxnSpPr>
        <p:spPr>
          <a:xfrm flipV="1">
            <a:off x="7391400" y="2032000"/>
            <a:ext cx="3202809" cy="3320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960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F5EC-F25A-E1FA-325E-65BF417241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A5336B-A087-4AA6-0B3C-30BE632A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7846-78C7-47DF-A4A1-95141F23A513}" type="slidenum">
              <a:rPr lang="fr-FR" smtClean="0"/>
              <a:t>22</a:t>
            </a:fld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91956-404F-796D-5C80-94BA754DD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work was supported by the Semiconductor Research Corporation (SRC) under the JUMP program, </a:t>
            </a:r>
            <a:r>
              <a:rPr lang="en-US" dirty="0" err="1"/>
              <a:t>ComSenTer</a:t>
            </a:r>
            <a:r>
              <a:rPr lang="en-US" dirty="0"/>
              <a:t>.</a:t>
            </a:r>
          </a:p>
          <a:p>
            <a:r>
              <a:rPr lang="en-US" dirty="0"/>
              <a:t>The authors appreciate the support of GlobalFoundries for access to the 9HP process.</a:t>
            </a:r>
          </a:p>
          <a:p>
            <a:r>
              <a:rPr lang="en-US" dirty="0"/>
              <a:t>The authors also thank Professor Gabriel </a:t>
            </a:r>
            <a:r>
              <a:rPr lang="en-US" dirty="0" err="1"/>
              <a:t>Rebeiz</a:t>
            </a:r>
            <a:r>
              <a:rPr lang="en-US" dirty="0"/>
              <a:t> for helping with the measurement.</a:t>
            </a:r>
          </a:p>
        </p:txBody>
      </p:sp>
      <p:pic>
        <p:nvPicPr>
          <p:cNvPr id="7" name="Picture 6" descr="A blue logo with text&#10;&#10;Description automatically generated">
            <a:extLst>
              <a:ext uri="{FF2B5EF4-FFF2-40B4-BE49-F238E27FC236}">
                <a16:creationId xmlns:a16="http://schemas.microsoft.com/office/drawing/2014/main" id="{57A52CF5-2587-57B8-95C0-75AEC880B9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62044"/>
            <a:ext cx="2660920" cy="1057786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C1025019-8BCE-70CC-0A56-24C202D8E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337" y="4625516"/>
            <a:ext cx="3741907" cy="730841"/>
          </a:xfrm>
          <a:prstGeom prst="rect">
            <a:avLst/>
          </a:prstGeom>
        </p:spPr>
      </p:pic>
      <p:pic>
        <p:nvPicPr>
          <p:cNvPr id="13" name="Picture 12" descr="A blue and yellow letter on a black background&#10;&#10;Description automatically generated">
            <a:extLst>
              <a:ext uri="{FF2B5EF4-FFF2-40B4-BE49-F238E27FC236}">
                <a16:creationId xmlns:a16="http://schemas.microsoft.com/office/drawing/2014/main" id="{73F5F350-3259-D832-9C02-1D3E0DE757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267" y="4742888"/>
            <a:ext cx="2632712" cy="49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77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7846-78C7-47DF-A4A1-95141F23A513}" type="slidenum">
              <a:rPr lang="fr-FR" smtClean="0"/>
              <a:t>23</a:t>
            </a:fld>
            <a:endParaRPr lang="fr-FR" dirty="0"/>
          </a:p>
        </p:txBody>
      </p:sp>
      <p:sp>
        <p:nvSpPr>
          <p:cNvPr id="9" name="Titre 1"/>
          <p:cNvSpPr>
            <a:spLocks noGrp="1"/>
          </p:cNvSpPr>
          <p:nvPr>
            <p:ph type="ctrTitle"/>
          </p:nvPr>
        </p:nvSpPr>
        <p:spPr>
          <a:xfrm>
            <a:off x="3810000" y="3469914"/>
            <a:ext cx="4571999" cy="618307"/>
          </a:xfrm>
        </p:spPr>
        <p:txBody>
          <a:bodyPr>
            <a:normAutofit/>
          </a:bodyPr>
          <a:lstStyle/>
          <a:p>
            <a:r>
              <a:rPr lang="en-GB" sz="3600" b="1"/>
              <a:t>Thanks!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72" y="230741"/>
            <a:ext cx="4774457" cy="2019163"/>
          </a:xfrm>
          <a:prstGeom prst="rect">
            <a:avLst/>
          </a:prstGeom>
        </p:spPr>
      </p:pic>
      <p:pic>
        <p:nvPicPr>
          <p:cNvPr id="7" name="Picture 8" descr="Free Tour Eiffel Png, Download Free Tour Eiffel Png png images, Free  ClipArts on Clipart Libra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083" y="1954212"/>
            <a:ext cx="1992779" cy="345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914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E6BFC-4B91-645D-9ADD-0786C4F8A6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Table 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397A60-7C40-3EC4-7A39-CCF45F07A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7846-78C7-47DF-A4A1-95141F23A513}" type="slidenum">
              <a:rPr lang="fr-FR" smtClean="0"/>
              <a:t>24</a:t>
            </a:fld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6E2352-5156-4AFA-827B-FC27B196D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sz="1600" dirty="0"/>
              <a:t>[6] </a:t>
            </a:r>
            <a:r>
              <a:rPr lang="en-US" sz="1800" b="0" i="0" u="none" strike="noStrike" baseline="0" dirty="0">
                <a:latin typeface="NimbusRomNo9L-Regu"/>
              </a:rPr>
              <a:t>S. </a:t>
            </a:r>
            <a:r>
              <a:rPr lang="en-US" sz="1800" b="0" i="0" u="none" strike="noStrike" baseline="0" dirty="0" err="1">
                <a:latin typeface="NimbusRomNo9L-Regu"/>
              </a:rPr>
              <a:t>Shopov</a:t>
            </a:r>
            <a:r>
              <a:rPr lang="en-US" sz="1800" b="0" i="0" u="none" strike="noStrike" baseline="0" dirty="0">
                <a:latin typeface="NimbusRomNo9L-Regu"/>
              </a:rPr>
              <a:t>, A. </a:t>
            </a:r>
            <a:r>
              <a:rPr lang="en-US" sz="1800" b="0" i="0" u="none" strike="noStrike" baseline="0" dirty="0" err="1">
                <a:latin typeface="NimbusRomNo9L-Regu"/>
              </a:rPr>
              <a:t>Balteanu</a:t>
            </a:r>
            <a:r>
              <a:rPr lang="en-US" sz="1800" b="0" i="0" u="none" strike="noStrike" baseline="0" dirty="0">
                <a:latin typeface="NimbusRomNo9L-Regu"/>
              </a:rPr>
              <a:t>, J. </a:t>
            </a:r>
            <a:r>
              <a:rPr lang="en-US" sz="1800" b="0" i="0" u="none" strike="noStrike" baseline="0" dirty="0" err="1">
                <a:latin typeface="NimbusRomNo9L-Regu"/>
              </a:rPr>
              <a:t>Hasch</a:t>
            </a:r>
            <a:r>
              <a:rPr lang="en-US" sz="1800" b="0" i="0" u="none" strike="noStrike" baseline="0" dirty="0">
                <a:latin typeface="NimbusRomNo9L-Regu"/>
              </a:rPr>
              <a:t>, P. Chevalier, A. Cathelin, and S. P. </a:t>
            </a:r>
            <a:r>
              <a:rPr lang="en-US" sz="1800" b="0" i="0" u="none" strike="noStrike" baseline="0" dirty="0" err="1">
                <a:latin typeface="NimbusRomNo9L-Regu"/>
              </a:rPr>
              <a:t>Voinigescu</a:t>
            </a:r>
            <a:r>
              <a:rPr lang="en-US" sz="1800" b="0" i="0" u="none" strike="noStrike" baseline="0" dirty="0">
                <a:latin typeface="NimbusRomNo9L-Regu"/>
              </a:rPr>
              <a:t>, “A 234–261-GHz 55-nm </a:t>
            </a:r>
            <a:r>
              <a:rPr lang="en-US" sz="1800" b="0" i="0" u="none" strike="noStrike" baseline="0" dirty="0" err="1">
                <a:latin typeface="NimbusRomNo9L-Regu"/>
              </a:rPr>
              <a:t>SiGe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BiCMOS</a:t>
            </a:r>
            <a:r>
              <a:rPr lang="en-US" sz="1800" b="0" i="0" u="none" strike="noStrike" baseline="0" dirty="0">
                <a:latin typeface="NimbusRomNo9L-Regu"/>
              </a:rPr>
              <a:t> Signal Source with 5.4–7.2 dBm Output Power, 1.3% DC-to-RF Efficiency, and 1-GHz Divided-Down Output,” </a:t>
            </a:r>
            <a:r>
              <a:rPr lang="en-US" sz="1800" b="0" i="0" u="none" strike="noStrike" baseline="0" dirty="0">
                <a:latin typeface="NimbusRomNo9L-ReguItal"/>
              </a:rPr>
              <a:t>IEEE Journal of Solid-State Circuits</a:t>
            </a:r>
            <a:r>
              <a:rPr lang="en-US" sz="1800" b="0" i="0" u="none" strike="noStrike" baseline="0" dirty="0">
                <a:latin typeface="NimbusRomNo9L-Regu"/>
              </a:rPr>
              <a:t>, vol. 51, no. 9, pp. 2054–2065, Sep. 2016, Conference Name: IEEE Journal of Solid-State Circuits, ISSN: 1558-173X. DOI: 10.1109/JSSC.2016.2560198.</a:t>
            </a:r>
          </a:p>
          <a:p>
            <a:pPr algn="l"/>
            <a:r>
              <a:rPr lang="en-US" sz="1800" dirty="0">
                <a:latin typeface="NimbusRomNo9L-Regu"/>
              </a:rPr>
              <a:t>[7] </a:t>
            </a:r>
            <a:r>
              <a:rPr lang="en-US" sz="1800" b="0" i="0" u="none" strike="noStrike" baseline="0" dirty="0">
                <a:latin typeface="NimbusRomNo9L-Regu"/>
              </a:rPr>
              <a:t>C. Coen, S. </a:t>
            </a:r>
            <a:r>
              <a:rPr lang="en-US" sz="1800" b="0" i="0" u="none" strike="noStrike" baseline="0" dirty="0" err="1">
                <a:latin typeface="NimbusRomNo9L-Regu"/>
              </a:rPr>
              <a:t>Zeinolabedinzadeh</a:t>
            </a:r>
            <a:r>
              <a:rPr lang="en-US" sz="1800" b="0" i="0" u="none" strike="noStrike" baseline="0" dirty="0">
                <a:latin typeface="NimbusRomNo9L-Regu"/>
              </a:rPr>
              <a:t>, M. Kaynak, B. </a:t>
            </a:r>
            <a:r>
              <a:rPr lang="en-US" sz="1800" b="0" i="0" u="none" strike="noStrike" baseline="0" dirty="0" err="1">
                <a:latin typeface="NimbusRomNo9L-Regu"/>
              </a:rPr>
              <a:t>Tillack</a:t>
            </a:r>
            <a:r>
              <a:rPr lang="en-US" sz="1800" b="0" i="0" u="none" strike="noStrike" baseline="0" dirty="0">
                <a:latin typeface="NimbusRomNo9L-Regu"/>
              </a:rPr>
              <a:t>, and J. D. </a:t>
            </a:r>
            <a:r>
              <a:rPr lang="en-US" sz="1800" b="0" i="0" u="none" strike="noStrike" baseline="0" dirty="0" err="1">
                <a:latin typeface="NimbusRomNo9L-Regu"/>
              </a:rPr>
              <a:t>Cressler</a:t>
            </a:r>
            <a:r>
              <a:rPr lang="en-US" sz="1800" b="0" i="0" u="none" strike="noStrike" baseline="0" dirty="0">
                <a:latin typeface="NimbusRomNo9L-Regu"/>
              </a:rPr>
              <a:t>, “A highly-efficient 138–170 GHz </a:t>
            </a:r>
            <a:r>
              <a:rPr lang="en-US" sz="1800" b="0" i="0" u="none" strike="noStrike" baseline="0" dirty="0" err="1">
                <a:latin typeface="NimbusRomNo9L-Regu"/>
              </a:rPr>
              <a:t>SiGe</a:t>
            </a:r>
            <a:r>
              <a:rPr lang="en-US" sz="1800" b="0" i="0" u="none" strike="noStrike" baseline="0" dirty="0">
                <a:latin typeface="NimbusRomNo9L-Regu"/>
              </a:rPr>
              <a:t> HBT frequency doubler for power-constrained applications,” in </a:t>
            </a:r>
            <a:r>
              <a:rPr lang="en-US" sz="1800" b="0" i="0" u="none" strike="noStrike" baseline="0" dirty="0">
                <a:latin typeface="NimbusRomNo9L-ReguItal"/>
              </a:rPr>
              <a:t>2016 IEEE Radio Frequency Integrated Circuits Symposium (RFIC)</a:t>
            </a:r>
            <a:r>
              <a:rPr lang="en-US" sz="1800" b="0" i="0" u="none" strike="noStrike" baseline="0" dirty="0">
                <a:latin typeface="NimbusRomNo9L-Regu"/>
              </a:rPr>
              <a:t>, ISSN: 2375-0995, May 2016, pp. 23–26. DOI: 10.1109/RFIC.2016.7508241.</a:t>
            </a:r>
          </a:p>
          <a:p>
            <a:pPr algn="l"/>
            <a:r>
              <a:rPr lang="en-US" sz="1800" dirty="0">
                <a:latin typeface="NimbusRomNo9L-Regu"/>
              </a:rPr>
              <a:t>[8] </a:t>
            </a:r>
            <a:r>
              <a:rPr lang="en-US" sz="1800" b="0" i="0" u="none" strike="noStrike" baseline="0" dirty="0">
                <a:latin typeface="NimbusRomNo9L-Regu"/>
              </a:rPr>
              <a:t>K. Wu, S. </a:t>
            </a:r>
            <a:r>
              <a:rPr lang="en-US" sz="1800" b="0" i="0" u="none" strike="noStrike" baseline="0" dirty="0" err="1">
                <a:latin typeface="NimbusRomNo9L-Regu"/>
              </a:rPr>
              <a:t>Muralidharan</a:t>
            </a:r>
            <a:r>
              <a:rPr lang="en-US" sz="1800" b="0" i="0" u="none" strike="noStrike" baseline="0" dirty="0">
                <a:latin typeface="NimbusRomNo9L-Regu"/>
              </a:rPr>
              <a:t>, and M. M. Hella, “A Wideband </a:t>
            </a:r>
            <a:r>
              <a:rPr lang="en-US" sz="1800" b="0" i="0" u="none" strike="noStrike" baseline="0" dirty="0" err="1">
                <a:latin typeface="NimbusRomNo9L-Regu"/>
              </a:rPr>
              <a:t>SiGe</a:t>
            </a:r>
            <a:r>
              <a:rPr lang="en-US" sz="180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BiCMOS</a:t>
            </a:r>
            <a:r>
              <a:rPr lang="en-US" sz="1800" b="0" i="0" u="none" strike="noStrike" baseline="0" dirty="0">
                <a:latin typeface="NimbusRomNo9L-Regu"/>
              </a:rPr>
              <a:t> Frequency Doubler With 6.5-dBm Peak Output Power for Millimeter-Wave Signal Sources,” </a:t>
            </a:r>
            <a:r>
              <a:rPr lang="en-US" sz="1800" b="0" i="0" u="none" strike="noStrike" baseline="0" dirty="0">
                <a:latin typeface="NimbusRomNo9L-ReguItal"/>
              </a:rPr>
              <a:t>IEEE Transactions on Microwave Theory and Techniques</a:t>
            </a:r>
            <a:r>
              <a:rPr lang="en-US" sz="1800" b="0" i="0" u="none" strike="noStrike" baseline="0" dirty="0">
                <a:latin typeface="NimbusRomNo9L-Regu"/>
              </a:rPr>
              <a:t>, vol. 66, no. 1, pp. 187–200, Jan. 2018, Conference Name: IEEE Transactions on Microwave Theory and </a:t>
            </a:r>
            <a:r>
              <a:rPr lang="fr-FR" sz="1800" b="0" i="0" u="none" strike="noStrike" baseline="0" dirty="0">
                <a:latin typeface="NimbusRomNo9L-Regu"/>
              </a:rPr>
              <a:t>Techniques, ISSN: 1557-9670. DOI: 10.1109/TMTT.2017.2732953.</a:t>
            </a:r>
          </a:p>
          <a:p>
            <a:pPr algn="l"/>
            <a:r>
              <a:rPr lang="fr-FR" sz="1800" dirty="0">
                <a:latin typeface="NimbusRomNo9L-Regu"/>
              </a:rPr>
              <a:t>[9] </a:t>
            </a:r>
            <a:r>
              <a:rPr lang="en-US" sz="1800" b="0" i="0" u="none" strike="noStrike" baseline="0" dirty="0">
                <a:latin typeface="NimbusRomNo9L-Regu"/>
              </a:rPr>
              <a:t>H.-C. Lin and G. M. </a:t>
            </a:r>
            <a:r>
              <a:rPr lang="en-US" sz="1800" b="0" i="0" u="none" strike="noStrike" baseline="0" dirty="0" err="1">
                <a:latin typeface="NimbusRomNo9L-Regu"/>
              </a:rPr>
              <a:t>Rebeiz</a:t>
            </a:r>
            <a:r>
              <a:rPr lang="en-US" sz="1800" b="0" i="0" u="none" strike="noStrike" baseline="0" dirty="0">
                <a:latin typeface="NimbusRomNo9L-Regu"/>
              </a:rPr>
              <a:t>, “A 200-245 GHz Balanced Frequency Doubler with Peak Output Power of +2 dBm,” in </a:t>
            </a:r>
            <a:r>
              <a:rPr lang="en-US" sz="1800" b="0" i="0" u="none" strike="noStrike" baseline="0" dirty="0">
                <a:latin typeface="NimbusRomNo9L-ReguItal"/>
              </a:rPr>
              <a:t>2013 IEEE Compound Semiconductor Integrated Circuit Symposium (CSICS)</a:t>
            </a:r>
            <a:r>
              <a:rPr lang="en-US" sz="1800" b="0" i="0" u="none" strike="noStrike" baseline="0" dirty="0">
                <a:latin typeface="NimbusRomNo9L-Regu"/>
              </a:rPr>
              <a:t>, ISSN: 2374-8443, Oct. 2013, pp. 1–4. DOI: 10 . 1109 /CSICS. 2013 . 6659189.</a:t>
            </a:r>
          </a:p>
          <a:p>
            <a:pPr algn="l"/>
            <a:r>
              <a:rPr lang="en-US" sz="1800" dirty="0">
                <a:latin typeface="NimbusRomNo9L-Regu"/>
              </a:rPr>
              <a:t>[10] </a:t>
            </a:r>
            <a:r>
              <a:rPr lang="en-US" sz="1800" b="0" i="0" u="none" strike="noStrike" baseline="0" dirty="0">
                <a:latin typeface="NimbusRomNo9L-Regu"/>
              </a:rPr>
              <a:t>H.-C. Lin and G. M. </a:t>
            </a:r>
            <a:r>
              <a:rPr lang="en-US" sz="1800" b="0" i="0" u="none" strike="noStrike" baseline="0" dirty="0" err="1">
                <a:latin typeface="NimbusRomNo9L-Regu"/>
              </a:rPr>
              <a:t>Rebeiz</a:t>
            </a:r>
            <a:r>
              <a:rPr lang="en-US" sz="1800" b="0" i="0" u="none" strike="noStrike" baseline="0" dirty="0">
                <a:latin typeface="NimbusRomNo9L-Regu"/>
              </a:rPr>
              <a:t>, “A 135–160 GHz balanced frequency doubler in 45 nm CMOS with 3.5 dBm peak power,” in </a:t>
            </a:r>
            <a:r>
              <a:rPr lang="en-US" sz="1800" b="0" i="0" u="none" strike="noStrike" baseline="0" dirty="0">
                <a:latin typeface="NimbusRomNo9L-ReguItal"/>
              </a:rPr>
              <a:t>2014 IEEE MTT-S International Microwave Symposium (IMS2014)</a:t>
            </a:r>
            <a:r>
              <a:rPr lang="en-US" sz="1800" b="0" i="0" u="none" strike="noStrike" baseline="0" dirty="0">
                <a:latin typeface="NimbusRomNo9L-Regu"/>
              </a:rPr>
              <a:t>, ISSN: 0149-645X, Jun. 2014, pp. 1–4. DOI: 10.1109/MWSYM.2014.6848544.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97074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107EA-B55D-EDC7-876C-8F5C57894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A4162E-3E2A-5982-3D15-56F25AE74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7846-78C7-47DF-A4A1-95141F23A513}" type="slidenum">
              <a:rPr lang="fr-FR" smtClean="0"/>
              <a:t>3</a:t>
            </a:fld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B43D26-65AD-EBFF-97F8-DAE115513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782" y="1253331"/>
            <a:ext cx="10743018" cy="2648873"/>
          </a:xfrm>
        </p:spPr>
        <p:txBody>
          <a:bodyPr>
            <a:normAutofit/>
          </a:bodyPr>
          <a:lstStyle/>
          <a:p>
            <a:r>
              <a:rPr lang="en-US" sz="2000" dirty="0"/>
              <a:t>LO power dominates system power consumption</a:t>
            </a:r>
          </a:p>
          <a:p>
            <a:r>
              <a:rPr lang="en-US" sz="2000" dirty="0"/>
              <a:t>Conventional frequency multipliers are driven at maximum with a single saturating power</a:t>
            </a:r>
          </a:p>
          <a:p>
            <a:pPr lvl="1"/>
            <a:r>
              <a:rPr lang="en-US" sz="1800" dirty="0"/>
              <a:t>Permanently sets performance for an architecture</a:t>
            </a:r>
          </a:p>
          <a:p>
            <a:r>
              <a:rPr lang="en-US" sz="2000" dirty="0"/>
              <a:t>Want dynamic trade-off between LO power requirement and system performance for highly dynamic wireless channels</a:t>
            </a:r>
          </a:p>
          <a:p>
            <a:pPr lvl="1"/>
            <a:r>
              <a:rPr lang="en-US" sz="1800" b="1" dirty="0"/>
              <a:t>Want a frequency multiplier that can handle a range of LO input powers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94E7CD3-B397-CDEC-2294-4EB50084D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82" y="3429000"/>
            <a:ext cx="7657922" cy="2487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FEE91-51C2-399A-11A9-E9A41C422E1C}"/>
              </a:ext>
            </a:extLst>
          </p:cNvPr>
          <p:cNvSpPr txBox="1"/>
          <p:nvPr/>
        </p:nvSpPr>
        <p:spPr>
          <a:xfrm>
            <a:off x="8648522" y="5187184"/>
            <a:ext cx="31403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effectLst/>
              </a:rPr>
              <a:t>Architectural Optimization: </a:t>
            </a:r>
            <a:r>
              <a:rPr lang="en-US" sz="1200" dirty="0">
                <a:effectLst/>
              </a:rPr>
              <a:t>P. </a:t>
            </a:r>
            <a:r>
              <a:rPr lang="en-US" sz="1200" dirty="0" err="1">
                <a:effectLst/>
              </a:rPr>
              <a:t>Skrimponis</a:t>
            </a:r>
            <a:r>
              <a:rPr lang="en-US" sz="1200" dirty="0">
                <a:effectLst/>
              </a:rPr>
              <a:t> </a:t>
            </a:r>
            <a:r>
              <a:rPr lang="en-US" sz="1200" i="1" dirty="0">
                <a:effectLst/>
              </a:rPr>
              <a:t>et al.</a:t>
            </a:r>
            <a:r>
              <a:rPr lang="en-US" sz="1200" dirty="0">
                <a:effectLst/>
              </a:rPr>
              <a:t>, “Towards Energy Efficient Mobile Wireless Receivers Above 100 GHz,” </a:t>
            </a:r>
            <a:r>
              <a:rPr lang="en-US" sz="1200" i="1" dirty="0">
                <a:effectLst/>
              </a:rPr>
              <a:t>IEEE Access</a:t>
            </a:r>
            <a:r>
              <a:rPr lang="en-US" sz="1200" dirty="0">
                <a:effectLst/>
              </a:rPr>
              <a:t>, vol. 9, pp. 20704–20716, 2021, </a:t>
            </a:r>
            <a:r>
              <a:rPr lang="en-US" sz="1200" dirty="0" err="1">
                <a:effectLst/>
              </a:rPr>
              <a:t>doi</a:t>
            </a:r>
            <a:r>
              <a:rPr lang="en-US" sz="1200" dirty="0">
                <a:effectLst/>
              </a:rPr>
              <a:t>: </a:t>
            </a:r>
            <a:r>
              <a:rPr lang="en-US" sz="1200" dirty="0">
                <a:effectLst/>
                <a:hlinkClick r:id="rId3"/>
              </a:rPr>
              <a:t>10.1109/ACCESS.2020.3044849</a:t>
            </a:r>
            <a:r>
              <a:rPr lang="en-US" sz="1200" dirty="0">
                <a:effectLst/>
              </a:rPr>
              <a:t>.</a:t>
            </a:r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1EA6578-B4A8-EF15-95A9-6C9A2ED721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159" y="3482115"/>
            <a:ext cx="1963082" cy="15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59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B34F2-6150-FC1A-4E09-2A9645C6D6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Push-pull Frequency Doublers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8242DF-F03A-75D5-A9AF-326D817F0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7846-78C7-47DF-A4A1-95141F23A513}" type="slidenum">
              <a:rPr lang="fr-FR" smtClean="0"/>
              <a:t>4</a:t>
            </a:fld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D2B594-85DE-AC5A-B3A1-D9DB94458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781" y="1253331"/>
            <a:ext cx="10794024" cy="4696804"/>
          </a:xfrm>
        </p:spPr>
        <p:txBody>
          <a:bodyPr/>
          <a:lstStyle/>
          <a:p>
            <a:r>
              <a:rPr lang="en-US" dirty="0"/>
              <a:t>Input signal is rectified to produce an output waveform</a:t>
            </a:r>
          </a:p>
          <a:p>
            <a:r>
              <a:rPr lang="en-US" dirty="0"/>
              <a:t>Fourier series of output current: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✅ Output contains even harmonics (desired)</a:t>
            </a:r>
          </a:p>
          <a:p>
            <a:pPr lvl="1"/>
            <a:r>
              <a:rPr lang="en-US" b="1" dirty="0"/>
              <a:t>Output also contains an additional DC current I</a:t>
            </a:r>
            <a:r>
              <a:rPr lang="en-US" b="1" baseline="-25000" dirty="0"/>
              <a:t>0</a:t>
            </a:r>
            <a:endParaRPr lang="en-US" b="1" dirty="0"/>
          </a:p>
          <a:p>
            <a:pPr lvl="2"/>
            <a:r>
              <a:rPr lang="en-US" dirty="0">
                <a:solidFill>
                  <a:srgbClr val="FF0000"/>
                </a:solidFill>
              </a:rPr>
              <a:t>☠️ </a:t>
            </a:r>
            <a:r>
              <a:rPr lang="en-US" b="1" dirty="0">
                <a:solidFill>
                  <a:srgbClr val="FF0000"/>
                </a:solidFill>
              </a:rPr>
              <a:t>Affects biasing and gain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EDC9957-399F-FEE7-5585-5089875F35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47" y="3757294"/>
            <a:ext cx="5178405" cy="1926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C032CB-1E3F-73F2-1F52-94016766A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824" y="4461539"/>
            <a:ext cx="5965102" cy="1760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8A0E02-4A5D-718B-0A82-77EEFF2B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824" y="3982383"/>
            <a:ext cx="6039086" cy="3287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570075-B7DB-0D99-3100-6F97A861A0CE}"/>
              </a:ext>
            </a:extLst>
          </p:cNvPr>
          <p:cNvSpPr txBox="1"/>
          <p:nvPr/>
        </p:nvSpPr>
        <p:spPr>
          <a:xfrm>
            <a:off x="9186307" y="998827"/>
            <a:ext cx="2983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Conventional Doubler</a:t>
            </a:r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C10DEAF-A172-CB6D-CD07-8F4F238813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307" y="1460492"/>
            <a:ext cx="2454063" cy="20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43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82A0F-9DDC-AF00-0741-F163AB8E46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 of Output on DC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0A4DF8-1539-BB3F-A34A-F9ABEF5F7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7846-78C7-47DF-A4A1-95141F23A513}" type="slidenum">
              <a:rPr lang="fr-FR" smtClean="0"/>
              <a:t>5</a:t>
            </a:fld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58B8D-457E-242F-B9C9-54B7D3626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waveform adds DC bias current by I</a:t>
            </a:r>
            <a:r>
              <a:rPr lang="en-US" baseline="-25000" dirty="0"/>
              <a:t>0</a:t>
            </a:r>
          </a:p>
          <a:p>
            <a:r>
              <a:rPr lang="en-US" dirty="0"/>
              <a:t>Transistor loses current density and gain at lower powers</a:t>
            </a:r>
          </a:p>
          <a:p>
            <a:pPr lvl="1"/>
            <a:r>
              <a:rPr lang="en-US" dirty="0"/>
              <a:t>Change bias to compensate?</a:t>
            </a:r>
          </a:p>
          <a:p>
            <a:endParaRPr lang="en-US" dirty="0"/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8B71C2D-AFBF-76AD-F77C-D378532C19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028" y="2920966"/>
            <a:ext cx="2454063" cy="2089640"/>
          </a:xfrm>
          <a:prstGeom prst="rect">
            <a:avLst/>
          </a:prstGeom>
        </p:spPr>
      </p:pic>
      <p:pic>
        <p:nvPicPr>
          <p:cNvPr id="12" name="Picture 11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9D12753D-D89E-62D6-9CE1-4C951C31A7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160" y="2635749"/>
            <a:ext cx="5361679" cy="33143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6584E1-5B9B-90B8-D541-291DD20B431D}"/>
              </a:ext>
            </a:extLst>
          </p:cNvPr>
          <p:cNvSpPr txBox="1"/>
          <p:nvPr/>
        </p:nvSpPr>
        <p:spPr>
          <a:xfrm>
            <a:off x="4204910" y="5885732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Simulated (Transistors only, no filtering)</a:t>
            </a:r>
          </a:p>
        </p:txBody>
      </p:sp>
    </p:spTree>
    <p:extLst>
      <p:ext uri="{BB962C8B-B14F-4D97-AF65-F5344CB8AC3E}">
        <p14:creationId xmlns:p14="http://schemas.microsoft.com/office/powerpoint/2010/main" val="1775177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29F29-2EFA-DEA2-6CC6-235336121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Simulated Effect of Static Biasing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8980AA-A991-6E99-0C5F-295C76926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7846-78C7-47DF-A4A1-95141F23A513}" type="slidenum">
              <a:rPr lang="fr-FR" smtClean="0"/>
              <a:t>6</a:t>
            </a:fld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7E497-DCDD-F1D6-9D95-12E58246A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089" y="1185816"/>
            <a:ext cx="10363511" cy="4696804"/>
          </a:xfrm>
        </p:spPr>
        <p:txBody>
          <a:bodyPr>
            <a:normAutofit/>
          </a:bodyPr>
          <a:lstStyle/>
          <a:p>
            <a:r>
              <a:rPr lang="en-US" sz="2400" dirty="0"/>
              <a:t>Requires a choice of bias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☠️ High gain sensitivity to input power</a:t>
            </a:r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8" name="Picture 7" descr="A diagram of a power line&#10;&#10;Description automatically generated">
            <a:extLst>
              <a:ext uri="{FF2B5EF4-FFF2-40B4-BE49-F238E27FC236}">
                <a16:creationId xmlns:a16="http://schemas.microsoft.com/office/drawing/2014/main" id="{89485EED-C40D-BAFC-A16B-F3D67B095F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294" y="2564746"/>
            <a:ext cx="6557411" cy="3648073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2B630BA-4EDB-F2C9-D1DF-78D16DFB6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309" y="3072974"/>
            <a:ext cx="2123902" cy="180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13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0AD6B-72BF-AC81-B9FF-9BD511A2C8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Problem: Additional DC Current I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30947-6694-CF76-2C1C-55FEECB56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7846-78C7-47DF-A4A1-95141F23A513}" type="slidenum">
              <a:rPr lang="fr-FR" smtClean="0"/>
              <a:t>7</a:t>
            </a:fld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270285-315D-C39A-BAEC-BE9211DAC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DC current sensitivity results in non-linear gain</a:t>
            </a:r>
          </a:p>
          <a:p>
            <a:pPr lvl="1"/>
            <a:r>
              <a:rPr lang="en-US" dirty="0"/>
              <a:t>Extreme sensitivity to input power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Solutions:</a:t>
            </a:r>
          </a:p>
          <a:p>
            <a:pPr lvl="1"/>
            <a:r>
              <a:rPr lang="en-US" dirty="0"/>
              <a:t>Operate at a single saturating LO power or</a:t>
            </a:r>
          </a:p>
          <a:p>
            <a:pPr lvl="1"/>
            <a:r>
              <a:rPr lang="en-US" b="1" dirty="0"/>
              <a:t>Enforce current density to eliminate additional DC current I</a:t>
            </a:r>
            <a:r>
              <a:rPr lang="en-US" b="1" baseline="-25000" dirty="0"/>
              <a:t>0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3BC50E-9ADA-EE18-CBCC-DCA41E37A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905" y="2735491"/>
            <a:ext cx="4732733" cy="867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3F4B0B-B791-8990-DEB3-C28C60B41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32" y="2938792"/>
            <a:ext cx="2944246" cy="460885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C0027FA-5029-FCA8-24A8-ACF49AAC0D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62" y="2378843"/>
            <a:ext cx="924640" cy="14142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8FB7484-CFF2-59E8-A6CD-B30E915E998D}"/>
              </a:ext>
            </a:extLst>
          </p:cNvPr>
          <p:cNvSpPr/>
          <p:nvPr/>
        </p:nvSpPr>
        <p:spPr>
          <a:xfrm>
            <a:off x="6515100" y="2150652"/>
            <a:ext cx="3870960" cy="847102"/>
          </a:xfrm>
          <a:custGeom>
            <a:avLst/>
            <a:gdLst>
              <a:gd name="connsiteX0" fmla="*/ 0 w 3848100"/>
              <a:gd name="connsiteY0" fmla="*/ 1003306 h 1003306"/>
              <a:gd name="connsiteX1" fmla="*/ 1778000 w 3848100"/>
              <a:gd name="connsiteY1" fmla="*/ 6 h 1003306"/>
              <a:gd name="connsiteX2" fmla="*/ 3848100 w 3848100"/>
              <a:gd name="connsiteY2" fmla="*/ 990606 h 1003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8100" h="1003306">
                <a:moveTo>
                  <a:pt x="0" y="1003306"/>
                </a:moveTo>
                <a:cubicBezTo>
                  <a:pt x="568325" y="502714"/>
                  <a:pt x="1136650" y="2123"/>
                  <a:pt x="1778000" y="6"/>
                </a:cubicBezTo>
                <a:cubicBezTo>
                  <a:pt x="2419350" y="-2111"/>
                  <a:pt x="3133725" y="494247"/>
                  <a:pt x="3848100" y="990606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975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A2A6-5046-F652-0196-EE8C45ADEC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Conventional Approaches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D7AEA-6BF4-1084-2A1A-B4E1F6D9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7846-78C7-47DF-A4A1-95141F23A513}" type="slidenum">
              <a:rPr lang="fr-FR" smtClean="0"/>
              <a:t>8</a:t>
            </a:fld>
            <a:endParaRPr lang="fr-FR"/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36580-70F0-E83B-3E6E-8FB68C0AD9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852" y="1632372"/>
            <a:ext cx="2439996" cy="22640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3F5BA3-6239-D798-332D-831B06689B17}"/>
              </a:ext>
            </a:extLst>
          </p:cNvPr>
          <p:cNvSpPr txBox="1"/>
          <p:nvPr/>
        </p:nvSpPr>
        <p:spPr>
          <a:xfrm>
            <a:off x="696192" y="1193619"/>
            <a:ext cx="2789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Static Bias Approach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6AB939-30CC-47E7-0FF2-FE179829142D}"/>
              </a:ext>
            </a:extLst>
          </p:cNvPr>
          <p:cNvSpPr txBox="1"/>
          <p:nvPr/>
        </p:nvSpPr>
        <p:spPr>
          <a:xfrm>
            <a:off x="7840596" y="1170707"/>
            <a:ext cx="2954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Current Tail Approach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867B1B-50FA-7F8B-7CE2-DB49A1AAD766}"/>
              </a:ext>
            </a:extLst>
          </p:cNvPr>
          <p:cNvSpPr txBox="1"/>
          <p:nvPr/>
        </p:nvSpPr>
        <p:spPr>
          <a:xfrm>
            <a:off x="670932" y="4219675"/>
            <a:ext cx="57240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an optimum input bias V</a:t>
            </a:r>
            <a:r>
              <a:rPr lang="en-US" baseline="-25000" dirty="0"/>
              <a:t>B12</a:t>
            </a:r>
            <a:r>
              <a:rPr lang="en-US" dirty="0"/>
              <a:t> for an input power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☠️ No bias enforcement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☠️ Gain changes with input power (high sensitivity)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☠️ Limited output power when voltage is tuned for a lower input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7F192D-09DD-DBA2-E292-C0B8A460DFD7}"/>
              </a:ext>
            </a:extLst>
          </p:cNvPr>
          <p:cNvSpPr txBox="1"/>
          <p:nvPr/>
        </p:nvSpPr>
        <p:spPr>
          <a:xfrm>
            <a:off x="6734175" y="4239525"/>
            <a:ext cx="4619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✅ Bias enforced with tail current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✅ Gain maintained across input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☠️ Higher power dissipation from current source with higher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2A7D57C-15EB-4FF4-F977-D894CAFE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63" y="981062"/>
            <a:ext cx="3102817" cy="313791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4096E08-C07B-6AB7-AF0C-63D481869830}"/>
              </a:ext>
            </a:extLst>
          </p:cNvPr>
          <p:cNvSpPr txBox="1"/>
          <p:nvPr/>
        </p:nvSpPr>
        <p:spPr>
          <a:xfrm>
            <a:off x="2090933" y="5596192"/>
            <a:ext cx="4124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effectLst/>
              </a:rPr>
              <a:t>J.-J. Hung, T. M. Hancock, and G. M. </a:t>
            </a:r>
            <a:r>
              <a:rPr lang="en-US" sz="1000" dirty="0" err="1">
                <a:effectLst/>
              </a:rPr>
              <a:t>Rebeiz</a:t>
            </a:r>
            <a:r>
              <a:rPr lang="en-US" sz="1000" dirty="0">
                <a:effectLst/>
              </a:rPr>
              <a:t>, “High-power high-efficiency </a:t>
            </a:r>
            <a:r>
              <a:rPr lang="en-US" sz="1000" dirty="0" err="1">
                <a:effectLst/>
              </a:rPr>
              <a:t>SiGe</a:t>
            </a:r>
            <a:r>
              <a:rPr lang="en-US" sz="1000" dirty="0">
                <a:effectLst/>
              </a:rPr>
              <a:t> Ku- and Ka-band balanced frequency doublers,” </a:t>
            </a:r>
            <a:r>
              <a:rPr lang="en-US" sz="1000" i="1" dirty="0">
                <a:effectLst/>
              </a:rPr>
              <a:t>IEEE Transactions on Microwave Theory and Techniques</a:t>
            </a:r>
            <a:r>
              <a:rPr lang="en-US" sz="1000" dirty="0">
                <a:effectLst/>
              </a:rPr>
              <a:t>, vol. 53, no. 2, pp. 754–761, Feb. 2005, </a:t>
            </a:r>
            <a:r>
              <a:rPr lang="en-US" sz="1000" dirty="0" err="1">
                <a:effectLst/>
              </a:rPr>
              <a:t>doi</a:t>
            </a:r>
            <a:r>
              <a:rPr lang="en-US" sz="1000" dirty="0">
                <a:effectLst/>
              </a:rPr>
              <a:t>: </a:t>
            </a:r>
            <a:r>
              <a:rPr lang="en-US" sz="1000" dirty="0">
                <a:effectLst/>
                <a:hlinkClick r:id="rId4"/>
              </a:rPr>
              <a:t>10.1109/TMTT.2004.840615</a:t>
            </a:r>
            <a:r>
              <a:rPr lang="en-US" sz="1000" dirty="0">
                <a:effectLst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EF4925-17E3-35E6-AE36-B31AAFDAA741}"/>
              </a:ext>
            </a:extLst>
          </p:cNvPr>
          <p:cNvSpPr txBox="1"/>
          <p:nvPr/>
        </p:nvSpPr>
        <p:spPr>
          <a:xfrm>
            <a:off x="3532963" y="3848279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[Hung 2005]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15FCA7-1580-B59C-2723-C4D4C7996C66}"/>
              </a:ext>
            </a:extLst>
          </p:cNvPr>
          <p:cNvSpPr txBox="1"/>
          <p:nvPr/>
        </p:nvSpPr>
        <p:spPr>
          <a:xfrm>
            <a:off x="7024625" y="5596192"/>
            <a:ext cx="4124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effectLst/>
              </a:rPr>
              <a:t>U. </a:t>
            </a:r>
            <a:r>
              <a:rPr lang="en-US" sz="1000" dirty="0" err="1">
                <a:effectLst/>
              </a:rPr>
              <a:t>Soylu</a:t>
            </a:r>
            <a:r>
              <a:rPr lang="en-US" sz="1000" dirty="0">
                <a:effectLst/>
              </a:rPr>
              <a:t>, A. Alizadeh, M. Seo, and M. J. W. Rodwell, “280-GHz Frequency Multiplier Chains in 250-nm </a:t>
            </a:r>
            <a:r>
              <a:rPr lang="en-US" sz="1000" dirty="0" err="1">
                <a:effectLst/>
              </a:rPr>
              <a:t>InP</a:t>
            </a:r>
            <a:r>
              <a:rPr lang="en-US" sz="1000" dirty="0">
                <a:effectLst/>
              </a:rPr>
              <a:t> HBT Technology,” </a:t>
            </a:r>
            <a:r>
              <a:rPr lang="en-US" sz="1000" i="1" dirty="0">
                <a:effectLst/>
              </a:rPr>
              <a:t>IEEE Journal of Solid-State Circuits</a:t>
            </a:r>
            <a:r>
              <a:rPr lang="en-US" sz="1000" dirty="0">
                <a:effectLst/>
              </a:rPr>
              <a:t>, vol. 58, no. 9, pp. 2421–2429, Sep. 2023, </a:t>
            </a:r>
            <a:r>
              <a:rPr lang="en-US" sz="1000" dirty="0" err="1">
                <a:effectLst/>
              </a:rPr>
              <a:t>doi</a:t>
            </a:r>
            <a:r>
              <a:rPr lang="en-US" sz="1000" dirty="0">
                <a:effectLst/>
              </a:rPr>
              <a:t>: </a:t>
            </a:r>
            <a:r>
              <a:rPr lang="en-US" sz="1000" dirty="0">
                <a:effectLst/>
                <a:hlinkClick r:id="rId5"/>
              </a:rPr>
              <a:t>10.1109/JSSC.2023.3292182</a:t>
            </a:r>
            <a:r>
              <a:rPr lang="en-US" sz="1000" dirty="0">
                <a:effectLst/>
              </a:rPr>
              <a:t>.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FF1CE44-E313-4C02-9F1A-771BC2C4E3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27" y="1755980"/>
            <a:ext cx="2661177" cy="226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09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28CF-A2C8-6B73-829A-54F31977C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Proposed Design of This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DA403-F013-B4AF-46C3-C74E693F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B7846-78C7-47DF-A4A1-95141F23A513}" type="slidenum">
              <a:rPr lang="fr-FR" smtClean="0"/>
              <a:t>9</a:t>
            </a:fld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E69BE2-DFEF-5821-F134-B7DA6D6BA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782" y="1253331"/>
            <a:ext cx="5142318" cy="4696804"/>
          </a:xfrm>
        </p:spPr>
        <p:txBody>
          <a:bodyPr/>
          <a:lstStyle/>
          <a:p>
            <a:r>
              <a:rPr lang="en-US" dirty="0"/>
              <a:t>Q1/Q2: Main push-pull doubler</a:t>
            </a:r>
          </a:p>
          <a:p>
            <a:r>
              <a:rPr lang="en-US" dirty="0"/>
              <a:t>Q3 provides</a:t>
            </a:r>
          </a:p>
          <a:p>
            <a:pPr lvl="1"/>
            <a:r>
              <a:rPr lang="en-US" dirty="0"/>
              <a:t>Amplification</a:t>
            </a:r>
          </a:p>
          <a:p>
            <a:pPr lvl="1"/>
            <a:r>
              <a:rPr lang="en-US" dirty="0"/>
              <a:t>Suppression of Miller Effect</a:t>
            </a:r>
          </a:p>
          <a:p>
            <a:pPr lvl="1"/>
            <a:r>
              <a:rPr lang="en-US" dirty="0"/>
              <a:t>Biasing</a:t>
            </a:r>
          </a:p>
          <a:p>
            <a:r>
              <a:rPr lang="en-US" b="1" dirty="0"/>
              <a:t>Feedback resistor R</a:t>
            </a:r>
            <a:r>
              <a:rPr lang="en-US" b="1" baseline="-25000" dirty="0"/>
              <a:t>FB</a:t>
            </a:r>
            <a:r>
              <a:rPr lang="en-US" b="1" dirty="0"/>
              <a:t> adapts bias to resist additional current caused by input power changes</a:t>
            </a:r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3FF96B1-5668-4284-4198-2256E2FB3B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7905"/>
            <a:ext cx="5828118" cy="41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4378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30373</TotalTime>
  <Words>1481</Words>
  <Application>Microsoft Office PowerPoint</Application>
  <PresentationFormat>Widescreen</PresentationFormat>
  <Paragraphs>177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NimbusRomNo9L-Regu</vt:lpstr>
      <vt:lpstr>NimbusRomNo9L-ReguItal</vt:lpstr>
      <vt:lpstr>Thème Office</vt:lpstr>
      <vt:lpstr>A 170-260 GHz SiGe Frequency Doubler with 5-dBm Output Power and 13-dB Input Power Range  EuMIC02- 23/09/2024 Jonathan Tao, Eythan Lam, James Buckwalter University of California, Santa Barbara jgtao@ucsb.edu</vt:lpstr>
      <vt:lpstr>Motivation</vt:lpstr>
      <vt:lpstr>Motivation</vt:lpstr>
      <vt:lpstr>Push-pull Frequency Doublers</vt:lpstr>
      <vt:lpstr>Effect of Output on DC Bias</vt:lpstr>
      <vt:lpstr>Simulated Effect of Static Biasing</vt:lpstr>
      <vt:lpstr>Problem: Additional DC Current I0</vt:lpstr>
      <vt:lpstr>Conventional Approaches</vt:lpstr>
      <vt:lpstr>Proposed Design of This Work</vt:lpstr>
      <vt:lpstr>DC Bias: Suppress Current Change</vt:lpstr>
      <vt:lpstr>Effect of Feedback on DC Bias</vt:lpstr>
      <vt:lpstr>Simulated Effect of Bias Feedback</vt:lpstr>
      <vt:lpstr>Measured Gain Over Input Power </vt:lpstr>
      <vt:lpstr>Measured Gain Across Frequency</vt:lpstr>
      <vt:lpstr>Measurement Setup</vt:lpstr>
      <vt:lpstr>Measurement Setup: Calibration</vt:lpstr>
      <vt:lpstr>Measurement Setup: Ranges</vt:lpstr>
      <vt:lpstr>Feedback Maintains Bias</vt:lpstr>
      <vt:lpstr>Saturated Output Power</vt:lpstr>
      <vt:lpstr>This Work: G-band Doubler</vt:lpstr>
      <vt:lpstr>Comparison and Conclusion</vt:lpstr>
      <vt:lpstr>Acknowledgements</vt:lpstr>
      <vt:lpstr>Thanks!</vt:lpstr>
      <vt:lpstr>Table References</vt:lpstr>
    </vt:vector>
  </TitlesOfParts>
  <Company>IEMN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of EuMW 2024 Team</dc:title>
  <dc:creator>administrateur local</dc:creator>
  <cp:lastModifiedBy>Jonathan Tao</cp:lastModifiedBy>
  <cp:revision>287</cp:revision>
  <cp:lastPrinted>2023-11-07T11:20:47Z</cp:lastPrinted>
  <dcterms:created xsi:type="dcterms:W3CDTF">2022-04-03T07:32:27Z</dcterms:created>
  <dcterms:modified xsi:type="dcterms:W3CDTF">2024-09-18T05:58:10Z</dcterms:modified>
</cp:coreProperties>
</file>